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80" r:id="rId9"/>
    <p:sldId id="281" r:id="rId10"/>
    <p:sldId id="282" r:id="rId11"/>
    <p:sldId id="283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84" r:id="rId20"/>
    <p:sldId id="285" r:id="rId21"/>
    <p:sldId id="286" r:id="rId22"/>
    <p:sldId id="269" r:id="rId23"/>
    <p:sldId id="270" r:id="rId24"/>
    <p:sldId id="271" r:id="rId25"/>
    <p:sldId id="272" r:id="rId26"/>
    <p:sldId id="273" r:id="rId27"/>
    <p:sldId id="277" r:id="rId28"/>
    <p:sldId id="275" r:id="rId29"/>
    <p:sldId id="276" r:id="rId30"/>
    <p:sldId id="278" r:id="rId31"/>
    <p:sldId id="274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0" autoAdjust="0"/>
  </p:normalViewPr>
  <p:slideViewPr>
    <p:cSldViewPr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3861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4180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5759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9172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046833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5331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2088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0762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5171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6978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7340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22.11.2022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48373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7" r:id="rId1"/>
    <p:sldLayoutId id="2147484498" r:id="rId2"/>
    <p:sldLayoutId id="2147484499" r:id="rId3"/>
    <p:sldLayoutId id="2147484500" r:id="rId4"/>
    <p:sldLayoutId id="2147484501" r:id="rId5"/>
    <p:sldLayoutId id="2147484502" r:id="rId6"/>
    <p:sldLayoutId id="2147484503" r:id="rId7"/>
    <p:sldLayoutId id="2147484504" r:id="rId8"/>
    <p:sldLayoutId id="2147484505" r:id="rId9"/>
    <p:sldLayoutId id="2147484506" r:id="rId10"/>
    <p:sldLayoutId id="21474845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sanepid\cpwn\piosenka%20o%20Dinusiu%20+%20mat.%20progr\01%20&#346;cie&#380;ka%201.wma" TargetMode="Externa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99592" y="1566219"/>
            <a:ext cx="7651540" cy="3122700"/>
          </a:xfrm>
        </p:spPr>
        <p:txBody>
          <a:bodyPr/>
          <a:lstStyle/>
          <a:p>
            <a:r>
              <a:rPr lang="pl-PL" dirty="0"/>
              <a:t>CZYSTE POWIETRZE </a:t>
            </a:r>
            <a:br>
              <a:rPr lang="pl-PL" dirty="0"/>
            </a:br>
            <a:r>
              <a:rPr lang="pl-PL" dirty="0"/>
              <a:t>WOKÓŁ NAS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617647" y="4907825"/>
            <a:ext cx="6034030" cy="742279"/>
          </a:xfrm>
        </p:spPr>
        <p:txBody>
          <a:bodyPr/>
          <a:lstStyle/>
          <a:p>
            <a:r>
              <a:rPr lang="pl-PL" dirty="0"/>
              <a:t>Program Przedszkolnej Edukacji Antytytoniowej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51520" y="565010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Barbara Andrusiak</a:t>
            </a:r>
            <a:endParaRPr lang="pl-PL" dirty="0"/>
          </a:p>
          <a:p>
            <a:r>
              <a:rPr lang="pl-PL" dirty="0"/>
              <a:t>Sekcja </a:t>
            </a:r>
            <a:r>
              <a:rPr lang="pl-PL" dirty="0" smtClean="0"/>
              <a:t>Profilaktyki Zdrowotnej</a:t>
            </a:r>
            <a:endParaRPr lang="pl-PL" dirty="0"/>
          </a:p>
          <a:p>
            <a:r>
              <a:rPr lang="pl-PL" dirty="0"/>
              <a:t>Powiatowa Stacja Sanitarno – Epidemiologiczna w Toruniu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książka&#10;&#10;Opis wygenerowany przy bardzo wysokim poziomie pewności">
            <a:extLst>
              <a:ext uri="{FF2B5EF4-FFF2-40B4-BE49-F238E27FC236}">
                <a16:creationId xmlns:a16="http://schemas.microsoft.com/office/drawing/2014/main" xmlns="" id="{E3F3EC17-2BCE-4C4F-9E24-1AAA69726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8053224" cy="50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56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osoba&#10;&#10;Opis wygenerowany przy bardzo wysokim poziomie pewności">
            <a:extLst>
              <a:ext uri="{FF2B5EF4-FFF2-40B4-BE49-F238E27FC236}">
                <a16:creationId xmlns:a16="http://schemas.microsoft.com/office/drawing/2014/main" xmlns="" id="{6563A696-79F9-41AE-929E-982313C3E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7200800" cy="4800533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733D2227-EB45-4704-8DE5-3F0409D9455B}"/>
              </a:ext>
            </a:extLst>
          </p:cNvPr>
          <p:cNvSpPr txBox="1"/>
          <p:nvPr/>
        </p:nvSpPr>
        <p:spPr>
          <a:xfrm>
            <a:off x="1187624" y="404664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ZAŁOŻENIA PROGRAMU:</a:t>
            </a:r>
          </a:p>
          <a:p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- ochrona dzieci przed dymem tytoniowym</a:t>
            </a:r>
          </a:p>
        </p:txBody>
      </p:sp>
    </p:spTree>
    <p:extLst>
      <p:ext uri="{BB962C8B-B14F-4D97-AF65-F5344CB8AC3E}">
        <p14:creationId xmlns:p14="http://schemas.microsoft.com/office/powerpoint/2010/main" val="4153932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Założenia programu: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4968552"/>
          </a:xfrm>
        </p:spPr>
        <p:txBody>
          <a:bodyPr>
            <a:normAutofit/>
          </a:bodyPr>
          <a:lstStyle/>
          <a:p>
            <a:r>
              <a:rPr lang="pl-PL" dirty="0"/>
              <a:t>Ochrona dzieci przed szkodliwym wpływem dymu tytoniowego</a:t>
            </a:r>
          </a:p>
          <a:p>
            <a:r>
              <a:rPr lang="pl-PL" dirty="0"/>
              <a:t>Program ten jest adresowany do dzieci przedszkolnych, </a:t>
            </a:r>
            <a:br>
              <a:rPr lang="pl-PL" dirty="0"/>
            </a:br>
            <a:r>
              <a:rPr lang="pl-PL" dirty="0"/>
              <a:t>z udziałem rodziców i opiekunów.</a:t>
            </a:r>
          </a:p>
          <a:p>
            <a:r>
              <a:rPr lang="pl-PL" dirty="0"/>
              <a:t>Stanowi on pierwsze ogniwo w cyklu programów antytytoniowych.</a:t>
            </a:r>
          </a:p>
          <a:p>
            <a:r>
              <a:rPr lang="pl-PL" dirty="0"/>
              <a:t>Program ma charakter profilaktyczny, ale przede wszystkim ma na celu wykształcenie u dzieci świadomej postawy ochrony własnego zdrowia w sytuacjach, gdy są skazane na bezpośredni kontakt z palącymi.</a:t>
            </a:r>
          </a:p>
          <a:p>
            <a:r>
              <a:rPr lang="pl-PL" dirty="0"/>
              <a:t>Program może być rozszerzony na środowisko lokalne.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30D10F9E-B541-4951-BCC1-D9589480C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669712"/>
            <a:ext cx="3937241" cy="22226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główne programu: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38758" y="2286002"/>
            <a:ext cx="4209306" cy="3593591"/>
          </a:xfrm>
        </p:spPr>
        <p:txBody>
          <a:bodyPr>
            <a:normAutofit lnSpcReduction="10000"/>
          </a:bodyPr>
          <a:lstStyle/>
          <a:p>
            <a:r>
              <a:rPr lang="pl-PL" b="1" dirty="0"/>
              <a:t>Wzrost kompetencji rodziców w zakresie ochrony dzieci przed ekspozycją na dym tytoniowy.</a:t>
            </a:r>
          </a:p>
          <a:p>
            <a:endParaRPr lang="pl-PL" b="1" dirty="0"/>
          </a:p>
          <a:p>
            <a:r>
              <a:rPr lang="pl-PL" b="1" dirty="0"/>
              <a:t>Zwiększenie umiejętności dzieci w zakresie radzenia  sobie </a:t>
            </a:r>
            <a:br>
              <a:rPr lang="pl-PL" b="1" dirty="0"/>
            </a:br>
            <a:r>
              <a:rPr lang="pl-PL" b="1" dirty="0"/>
              <a:t>w sytuacjach, gdy przebywają </a:t>
            </a:r>
            <a:br>
              <a:rPr lang="pl-PL" b="1" dirty="0"/>
            </a:br>
            <a:r>
              <a:rPr lang="pl-PL" b="1" dirty="0"/>
              <a:t>w zadymionych pomieszczeniach lub gdy dorośli palą przy nich tytoń.</a:t>
            </a: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378C601B-C816-4576-A88B-1359C2D098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56792"/>
            <a:ext cx="3208646" cy="44921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szczegółowe programu: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788367" y="2132856"/>
            <a:ext cx="8352928" cy="3065975"/>
          </a:xfrm>
        </p:spPr>
        <p:txBody>
          <a:bodyPr>
            <a:normAutofit/>
          </a:bodyPr>
          <a:lstStyle/>
          <a:p>
            <a:r>
              <a:rPr lang="pl-PL" dirty="0"/>
              <a:t>Wykształcenie umiejętności rozpoznawania  rożnych źródeł dymów.</a:t>
            </a:r>
          </a:p>
          <a:p>
            <a:r>
              <a:rPr lang="pl-PL" dirty="0"/>
              <a:t>Wykształcenie umiejętności rozpoznawania rożnych dymów, „wydobycie” dymu papierosowego.</a:t>
            </a:r>
          </a:p>
          <a:p>
            <a:r>
              <a:rPr lang="pl-PL" dirty="0"/>
              <a:t>Zwiększenie  wrażliwości dzieci na szkodliwość dymu papierosowego.</a:t>
            </a:r>
          </a:p>
          <a:p>
            <a:r>
              <a:rPr lang="pl-PL" dirty="0"/>
              <a:t>Zwiększenie wiedzy na temat skutków palenia papierosów.</a:t>
            </a:r>
          </a:p>
          <a:p>
            <a:r>
              <a:rPr lang="pl-PL" dirty="0"/>
              <a:t>Zwiększenie  wrażliwości dzieci na miejsca, </a:t>
            </a:r>
            <a:br>
              <a:rPr lang="pl-PL" dirty="0"/>
            </a:br>
            <a:r>
              <a:rPr lang="pl-PL" dirty="0"/>
              <a:t>w których mogą być narażane na dym.</a:t>
            </a:r>
          </a:p>
        </p:txBody>
      </p:sp>
      <p:pic>
        <p:nvPicPr>
          <p:cNvPr id="7" name="Obraz 6" descr="Obraz zawierający zewnętrzne, niebo, pociąg, podłoże&#10;&#10;Opis wygenerowany przy bardzo wysokim poziomie pewności">
            <a:extLst>
              <a:ext uri="{FF2B5EF4-FFF2-40B4-BE49-F238E27FC236}">
                <a16:creationId xmlns:a16="http://schemas.microsoft.com/office/drawing/2014/main" xmlns="" id="{DA943C4B-FEA1-42BB-8410-082560AFD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863865"/>
            <a:ext cx="4374131" cy="1994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3276106"/>
            <a:ext cx="7633742" cy="35935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3600" b="1" dirty="0"/>
              <a:t>Uwaga!! </a:t>
            </a:r>
          </a:p>
          <a:p>
            <a:pPr algn="ctr">
              <a:buNone/>
            </a:pPr>
            <a:r>
              <a:rPr lang="pl-PL" sz="3600" b="1" dirty="0"/>
              <a:t> Uważamy,  aby nie wzbudzić agresji dzieci wobec palących rodziców lub </a:t>
            </a:r>
            <a:r>
              <a:rPr lang="pl-PL" sz="3600" dirty="0"/>
              <a:t>nie wprowadzać zaniepokojenia o ich zdrowie.</a:t>
            </a:r>
          </a:p>
        </p:txBody>
      </p:sp>
      <p:pic>
        <p:nvPicPr>
          <p:cNvPr id="4" name="Obraz 3" descr="Obraz zawierający osoba, wewnątrz, chłopiec, dziecko&#10;&#10;Opis wygenerowany przy bardzo wysokim poziomie pewności">
            <a:extLst>
              <a:ext uri="{FF2B5EF4-FFF2-40B4-BE49-F238E27FC236}">
                <a16:creationId xmlns:a16="http://schemas.microsoft.com/office/drawing/2014/main" xmlns="" id="{4FA40AC3-83E6-476C-A207-5616D9CC9F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445" y="31603"/>
            <a:ext cx="3528784" cy="3528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Struktura programu: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pPr marL="571500" indent="-571500">
              <a:buAutoNum type="romanUcPeriod"/>
            </a:pPr>
            <a:r>
              <a:rPr lang="pl-PL" dirty="0"/>
              <a:t>WYCIECZKA</a:t>
            </a:r>
          </a:p>
          <a:p>
            <a:pPr marL="571500" indent="-571500">
              <a:buAutoNum type="romanUcPeriod"/>
            </a:pPr>
            <a:endParaRPr lang="pl-PL" sz="1000" dirty="0"/>
          </a:p>
          <a:p>
            <a:pPr marL="571500" indent="-571500">
              <a:buAutoNum type="romanUcPeriod"/>
            </a:pPr>
            <a:r>
              <a:rPr lang="pl-PL" dirty="0"/>
              <a:t>CO I DLACZEGO DYMI?</a:t>
            </a:r>
          </a:p>
          <a:p>
            <a:pPr marL="571500" indent="-571500">
              <a:buAutoNum type="romanUcPeriod"/>
            </a:pPr>
            <a:endParaRPr lang="pl-PL" sz="1000" dirty="0"/>
          </a:p>
          <a:p>
            <a:pPr marL="571500" indent="-571500">
              <a:buAutoNum type="romanUcPeriod"/>
            </a:pPr>
            <a:r>
              <a:rPr lang="pl-PL" dirty="0"/>
              <a:t>JAK SIĘ CZUJĘ, KIEDY DYMI PAPIEROS?</a:t>
            </a:r>
          </a:p>
          <a:p>
            <a:pPr marL="571500" indent="-571500">
              <a:buAutoNum type="romanUcPeriod"/>
            </a:pPr>
            <a:endParaRPr lang="pl-PL" sz="1000" dirty="0"/>
          </a:p>
          <a:p>
            <a:pPr marL="571500" indent="-571500">
              <a:buAutoNum type="romanUcPeriod"/>
            </a:pPr>
            <a:r>
              <a:rPr lang="pl-PL" dirty="0"/>
              <a:t>CO SIĘ DZIEJE, GDY LUDZIE PALĄ PAPIEROSY?</a:t>
            </a:r>
          </a:p>
          <a:p>
            <a:pPr marL="571500" indent="-571500">
              <a:buAutoNum type="romanUcPeriod"/>
            </a:pPr>
            <a:endParaRPr lang="pl-PL" sz="1000" dirty="0"/>
          </a:p>
          <a:p>
            <a:pPr marL="571500" indent="-571500">
              <a:buAutoNum type="romanUcPeriod"/>
            </a:pPr>
            <a:r>
              <a:rPr lang="pl-PL" dirty="0"/>
              <a:t>JAK UNIKAĆ DYMU PAPIEROSOWEGO?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99592" y="404664"/>
            <a:ext cx="7633742" cy="3593591"/>
          </a:xfrm>
        </p:spPr>
        <p:txBody>
          <a:bodyPr>
            <a:normAutofit/>
          </a:bodyPr>
          <a:lstStyle/>
          <a:p>
            <a:r>
              <a:rPr lang="pl-PL" dirty="0"/>
              <a:t>Rolą prowadzącego jest rozbudzanie ciekawości poznawczej i wspieranie uczących się dzieci, </a:t>
            </a:r>
            <a:br>
              <a:rPr lang="pl-PL" dirty="0"/>
            </a:br>
            <a:r>
              <a:rPr lang="pl-PL" dirty="0"/>
              <a:t>a w szczególności </a:t>
            </a:r>
            <a:r>
              <a:rPr lang="pl-PL" b="1" dirty="0"/>
              <a:t>stworzenie atmosfery zaufania </a:t>
            </a:r>
            <a:br>
              <a:rPr lang="pl-PL" b="1" dirty="0"/>
            </a:br>
            <a:r>
              <a:rPr lang="pl-PL" b="1" dirty="0"/>
              <a:t>i bezpieczeństwa, koncentracja </a:t>
            </a:r>
            <a:r>
              <a:rPr lang="pl-PL" dirty="0"/>
              <a:t>na dziecku, doradzanie, organizowanie pracy w grupie, motywowanie do działania. Ważnym zadaniem prowadzącego edukację zdrowotną jest modelowanie pożądanych postaw i zachowań zdrowotnych oraz takich pozytywnych cech osobowości jak szacunek</a:t>
            </a:r>
            <a:br>
              <a:rPr lang="pl-PL" dirty="0"/>
            </a:br>
            <a:r>
              <a:rPr lang="pl-PL" dirty="0"/>
              <a:t>i empatia.</a:t>
            </a:r>
          </a:p>
        </p:txBody>
      </p:sp>
      <p:pic>
        <p:nvPicPr>
          <p:cNvPr id="6" name="Obraz 5" descr="Obraz zawierający osoba, młode, dziewczynka, wewnątrz&#10;&#10;Opis wygenerowany przy bardzo wysokim poziomie pewności">
            <a:extLst>
              <a:ext uri="{FF2B5EF4-FFF2-40B4-BE49-F238E27FC236}">
                <a16:creationId xmlns:a16="http://schemas.microsoft.com/office/drawing/2014/main" xmlns="" id="{D5CA059F-1D08-4D57-9762-B2B6C40EB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645024"/>
            <a:ext cx="5416277" cy="3045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Zastosowane metody aktywizujące: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l-PL" sz="1800" u="sng" dirty="0"/>
              <a:t>umożliwiające wchodzenie w rolę </a:t>
            </a:r>
            <a:r>
              <a:rPr lang="pl-PL" sz="1800" dirty="0"/>
              <a:t>– zabawa w pociąg; zabawa w kwiatki; ćwiczenia respiracyjne (oddychanie w rożnych, zdrowych miejscach); nauka piosenki o </a:t>
            </a:r>
            <a:r>
              <a:rPr lang="pl-PL" sz="1800" dirty="0" err="1"/>
              <a:t>Dinku</a:t>
            </a:r>
            <a:r>
              <a:rPr lang="pl-PL" sz="1800" dirty="0"/>
              <a:t>;</a:t>
            </a:r>
          </a:p>
          <a:p>
            <a:endParaRPr lang="pl-PL" sz="1800" dirty="0"/>
          </a:p>
        </p:txBody>
      </p:sp>
      <p:pic>
        <p:nvPicPr>
          <p:cNvPr id="5" name="Obraz 4" descr="Obraz zawierający wewnątrz, dziecko, osoba, ściana&#10;&#10;Opis wygenerowany przy bardzo wysokim poziomie pewności">
            <a:extLst>
              <a:ext uri="{FF2B5EF4-FFF2-40B4-BE49-F238E27FC236}">
                <a16:creationId xmlns:a16="http://schemas.microsoft.com/office/drawing/2014/main" xmlns="" id="{C742D62B-12DC-412B-B574-D89DBF0CA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739" y="3483499"/>
            <a:ext cx="4458696" cy="33745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D6A3C84-D340-455E-B71B-DAD761060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Zastosowane metody aktywizujące: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E742D893-9191-4858-A015-934326681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u="sng" dirty="0"/>
              <a:t>kształtujące umiejętności wyszukiwania informacji, analizowania i rozwiązywania problemów </a:t>
            </a:r>
            <a:r>
              <a:rPr lang="pl-PL" dirty="0"/>
              <a:t>– wycieczka – rozpoznawanie źródeł dymu; „burza mózgów” – ustalenie źródeł i przyczyn dymu; „narysuj i napisz” – źródła dymu;</a:t>
            </a:r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Obraz 4" descr="Obraz zawierający transport&#10;&#10;Opis wygenerowany przy bardzo wysokim poziomie pewności">
            <a:extLst>
              <a:ext uri="{FF2B5EF4-FFF2-40B4-BE49-F238E27FC236}">
                <a16:creationId xmlns:a16="http://schemas.microsoft.com/office/drawing/2014/main" xmlns="" id="{226B7320-7BA4-4A17-8532-4DC873E20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819956"/>
            <a:ext cx="3962666" cy="303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45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osoba, wewnątrz, siedzi, ściana&#10;&#10;Opis wygenerowany przy bardzo wysokim poziomie pewności">
            <a:extLst>
              <a:ext uri="{FF2B5EF4-FFF2-40B4-BE49-F238E27FC236}">
                <a16:creationId xmlns:a16="http://schemas.microsoft.com/office/drawing/2014/main" xmlns="" id="{CE09D20A-C19F-42B5-B901-916A25058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6" y="116632"/>
            <a:ext cx="4896544" cy="3280685"/>
          </a:xfrm>
          <a:prstGeom prst="rect">
            <a:avLst/>
          </a:prstGeom>
        </p:spPr>
      </p:pic>
      <p:pic>
        <p:nvPicPr>
          <p:cNvPr id="10" name="Obraz 9" descr="Obraz zawierający osoba, siedzi, stół, wewnątrz&#10;&#10;Opis wygenerowany przy bardzo wysokim poziomie pewności">
            <a:extLst>
              <a:ext uri="{FF2B5EF4-FFF2-40B4-BE49-F238E27FC236}">
                <a16:creationId xmlns:a16="http://schemas.microsoft.com/office/drawing/2014/main" xmlns="" id="{D2DB4E8B-D6A7-4031-879D-25904D38E1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36712"/>
            <a:ext cx="3749890" cy="2806040"/>
          </a:xfrm>
          <a:prstGeom prst="rect">
            <a:avLst/>
          </a:prstGeom>
        </p:spPr>
      </p:pic>
      <p:pic>
        <p:nvPicPr>
          <p:cNvPr id="8" name="Obraz 7" descr="Obraz zawierający niebo, mały, dziewczynka, osoba&#10;&#10;Opis wygenerowany przy wysokim poziomie pewności">
            <a:extLst>
              <a:ext uri="{FF2B5EF4-FFF2-40B4-BE49-F238E27FC236}">
                <a16:creationId xmlns:a16="http://schemas.microsoft.com/office/drawing/2014/main" xmlns="" id="{90C89AC2-46A4-404C-BC9B-510647B7D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68890"/>
            <a:ext cx="4968552" cy="3310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E853143-45FC-48DC-9C55-3FE0E6E0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Zastosowane metody aktywizujące: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0CADA1D0-0174-407A-8AEF-02E48B5BF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u="sng" dirty="0"/>
              <a:t>kształtujące umiejętności właściwego rozumienia i interpretacji terminów i symboli </a:t>
            </a:r>
            <a:r>
              <a:rPr lang="pl-PL" dirty="0"/>
              <a:t>– odszukiwanie tabliczek z zakazem palenia; projektowanie znaczków „NIE PAL PRZY MNIE”;</a:t>
            </a:r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F4A80CC0-9FAB-4C52-9F4D-DDB91A0B3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501008"/>
            <a:ext cx="4358258" cy="32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86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148C4A9-602A-417A-BA94-173802117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Zastosowane metody aktywizujące: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E9F16C3E-111B-4736-8BA4-EA487578D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u="sng" dirty="0"/>
              <a:t>kształtujące umiejętności komunikowania się, współpracy i odpowiedzialności </a:t>
            </a:r>
            <a:r>
              <a:rPr lang="pl-PL" dirty="0"/>
              <a:t>- praca w małych grupach.</a:t>
            </a:r>
          </a:p>
          <a:p>
            <a:endParaRPr lang="pl-PL" dirty="0"/>
          </a:p>
        </p:txBody>
      </p:sp>
      <p:pic>
        <p:nvPicPr>
          <p:cNvPr id="5" name="Obraz 4" descr="Obraz zawierający osoba, wewnątrz, dziecko, podłoże&#10;&#10;Opis wygenerowany przy bardzo wysokim poziomie pewności">
            <a:extLst>
              <a:ext uri="{FF2B5EF4-FFF2-40B4-BE49-F238E27FC236}">
                <a16:creationId xmlns:a16="http://schemas.microsoft.com/office/drawing/2014/main" xmlns="" id="{2C08AC66-CA39-4E00-9074-5183E269A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32034"/>
            <a:ext cx="3859542" cy="255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54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I. WYCIECZKA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27584" y="1484784"/>
            <a:ext cx="8229600" cy="4572000"/>
          </a:xfrm>
        </p:spPr>
        <p:txBody>
          <a:bodyPr/>
          <a:lstStyle/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dirty="0"/>
              <a:t>CEL </a:t>
            </a:r>
          </a:p>
          <a:p>
            <a:r>
              <a:rPr lang="pl-PL" dirty="0"/>
              <a:t>Ukierunkowanie uwagi dzieci na źródła i rodzaje dymu, poprzez obserwacje w środowisku</a:t>
            </a:r>
          </a:p>
        </p:txBody>
      </p:sp>
      <p:pic>
        <p:nvPicPr>
          <p:cNvPr id="5" name="Obraz 4" descr="Obraz zawierający clipart&#10;&#10;Opis wygenerowany przy bardzo wysokim poziomie pewności">
            <a:extLst>
              <a:ext uri="{FF2B5EF4-FFF2-40B4-BE49-F238E27FC236}">
                <a16:creationId xmlns:a16="http://schemas.microsoft.com/office/drawing/2014/main" xmlns="" id="{FC929D75-98E2-4124-BBC2-97E71BDDC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068960"/>
            <a:ext cx="4087515" cy="36639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II. CO I DLACZEGO DYMI?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38758" y="1412776"/>
            <a:ext cx="7633742" cy="3593591"/>
          </a:xfrm>
        </p:spPr>
        <p:txBody>
          <a:bodyPr/>
          <a:lstStyle/>
          <a:p>
            <a:pPr>
              <a:buNone/>
            </a:pPr>
            <a:r>
              <a:rPr lang="pl-PL" b="1" dirty="0"/>
              <a:t>CEL </a:t>
            </a:r>
          </a:p>
          <a:p>
            <a:r>
              <a:rPr lang="pl-PL" dirty="0"/>
              <a:t>zwiększenie wiedzy dziecka w zakresie:</a:t>
            </a:r>
          </a:p>
          <a:p>
            <a:pPr>
              <a:buFontTx/>
              <a:buChar char="-"/>
            </a:pPr>
            <a:r>
              <a:rPr lang="pl-PL" dirty="0"/>
              <a:t>zlokalizowania różnych źródeł dymów,</a:t>
            </a:r>
          </a:p>
          <a:p>
            <a:pPr>
              <a:buFontTx/>
              <a:buChar char="-"/>
            </a:pPr>
            <a:r>
              <a:rPr lang="pl-PL" dirty="0"/>
              <a:t>określenia różnych rodzajów dymów,</a:t>
            </a:r>
          </a:p>
          <a:p>
            <a:pPr>
              <a:buFontTx/>
              <a:buChar char="-"/>
            </a:pPr>
            <a:r>
              <a:rPr lang="pl-PL" dirty="0"/>
              <a:t>określenia przyczyn wydobywania się dymów.</a:t>
            </a:r>
          </a:p>
        </p:txBody>
      </p:sp>
      <p:pic>
        <p:nvPicPr>
          <p:cNvPr id="5" name="Obraz 4" descr="Obraz zawierający dym, pociąg, para, tor&#10;&#10;Opis wygenerowany przy bardzo wysokim poziomie pewności">
            <a:extLst>
              <a:ext uri="{FF2B5EF4-FFF2-40B4-BE49-F238E27FC236}">
                <a16:creationId xmlns:a16="http://schemas.microsoft.com/office/drawing/2014/main" xmlns="" id="{DD33AF5B-2E5F-4150-880C-75788EA44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17032"/>
            <a:ext cx="4512906" cy="3012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827584" y="188640"/>
            <a:ext cx="8964488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III. JAK SIĘ CZUJĘ KIEDY DYMI PAPIEROS?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043608" y="795738"/>
            <a:ext cx="7633742" cy="3593591"/>
          </a:xfrm>
        </p:spPr>
        <p:txBody>
          <a:bodyPr/>
          <a:lstStyle/>
          <a:p>
            <a:pPr>
              <a:buNone/>
            </a:pPr>
            <a:endParaRPr lang="pl-PL" b="1" dirty="0"/>
          </a:p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dirty="0"/>
              <a:t>CEL</a:t>
            </a:r>
          </a:p>
          <a:p>
            <a:r>
              <a:rPr lang="pl-PL" dirty="0"/>
              <a:t>Zwiększenie wiedzy dotyczącej szkodliwości dymu papierosowego</a:t>
            </a:r>
          </a:p>
        </p:txBody>
      </p:sp>
      <p:pic>
        <p:nvPicPr>
          <p:cNvPr id="5" name="Obraz 4" descr="Obraz zawierający wewnątrz, osoba&#10;&#10;Opis wygenerowany przy wysokim poziomie pewności">
            <a:extLst>
              <a:ext uri="{FF2B5EF4-FFF2-40B4-BE49-F238E27FC236}">
                <a16:creationId xmlns:a16="http://schemas.microsoft.com/office/drawing/2014/main" xmlns="" id="{54F91721-76EC-463F-9C8B-303251381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79" y="3281927"/>
            <a:ext cx="4572000" cy="3429000"/>
          </a:xfrm>
          <a:prstGeom prst="rect">
            <a:avLst/>
          </a:prstGeom>
        </p:spPr>
      </p:pic>
      <p:pic>
        <p:nvPicPr>
          <p:cNvPr id="7" name="Obraz 6" descr="Obraz zawierający mężczyzna, odzież&#10;&#10;Opis wygenerowany przy wysokim poziomie pewności">
            <a:extLst>
              <a:ext uri="{FF2B5EF4-FFF2-40B4-BE49-F238E27FC236}">
                <a16:creationId xmlns:a16="http://schemas.microsoft.com/office/drawing/2014/main" xmlns="" id="{392A1282-216C-4406-8003-46252E0CD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647549"/>
            <a:ext cx="4784700" cy="2697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827584" y="26064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IV. CO SIĘ DZIEJE, GDY LUDZIE PALĄ 	PAPIEROSY?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27584" y="1628800"/>
            <a:ext cx="8229600" cy="3963144"/>
          </a:xfrm>
        </p:spPr>
        <p:txBody>
          <a:bodyPr/>
          <a:lstStyle/>
          <a:p>
            <a:pPr>
              <a:buNone/>
            </a:pPr>
            <a:endParaRPr lang="pl-PL" b="1" dirty="0"/>
          </a:p>
          <a:p>
            <a:pPr>
              <a:buNone/>
            </a:pPr>
            <a:r>
              <a:rPr lang="pl-PL" b="1" dirty="0"/>
              <a:t>CEL</a:t>
            </a:r>
          </a:p>
          <a:p>
            <a:r>
              <a:rPr lang="pl-PL" b="1" dirty="0"/>
              <a:t> </a:t>
            </a:r>
            <a:r>
              <a:rPr lang="pl-PL" dirty="0"/>
              <a:t>Zwiększenie u dziecka  wiedzy na temat skutków palenia papierosów</a:t>
            </a:r>
          </a:p>
        </p:txBody>
      </p:sp>
      <p:pic>
        <p:nvPicPr>
          <p:cNvPr id="5" name="Obraz 4" descr="Obraz zawierający podłoże, żywność&#10;&#10;Opis wygenerowany przy wysokim poziomie pewności">
            <a:extLst>
              <a:ext uri="{FF2B5EF4-FFF2-40B4-BE49-F238E27FC236}">
                <a16:creationId xmlns:a16="http://schemas.microsoft.com/office/drawing/2014/main" xmlns="" id="{53161A60-E99A-4CF7-9754-B124073F7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429000"/>
            <a:ext cx="5603707" cy="3116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935968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V. JAK UNIKAĆ DYMU PAPIEROSOWEGO?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27584" y="1916832"/>
            <a:ext cx="3744416" cy="3891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CEL </a:t>
            </a:r>
          </a:p>
          <a:p>
            <a:r>
              <a:rPr lang="pl-PL" b="1" dirty="0"/>
              <a:t>Wzrost kompetencji dzieci w zakresie:</a:t>
            </a:r>
          </a:p>
          <a:p>
            <a:pPr>
              <a:buFontTx/>
              <a:buChar char="-"/>
            </a:pPr>
            <a:r>
              <a:rPr lang="pl-PL" dirty="0"/>
              <a:t>umiejętności zachowania się, </a:t>
            </a:r>
            <a:br>
              <a:rPr lang="pl-PL" dirty="0"/>
            </a:br>
            <a:r>
              <a:rPr lang="pl-PL" dirty="0"/>
              <a:t>gdy znajdują się </a:t>
            </a:r>
            <a:br>
              <a:rPr lang="pl-PL" dirty="0"/>
            </a:br>
            <a:r>
              <a:rPr lang="pl-PL" dirty="0"/>
              <a:t>w zadymionych pomieszczeniach,</a:t>
            </a:r>
          </a:p>
          <a:p>
            <a:pPr>
              <a:buFontTx/>
              <a:buChar char="-"/>
            </a:pPr>
            <a:r>
              <a:rPr lang="pl-PL" dirty="0"/>
              <a:t>umiejętności radzenia sobie </a:t>
            </a:r>
            <a:br>
              <a:rPr lang="pl-PL" dirty="0"/>
            </a:br>
            <a:r>
              <a:rPr lang="pl-PL" dirty="0"/>
              <a:t>w sytuacjach, w których inni palą przy nich papierosy.</a:t>
            </a:r>
          </a:p>
        </p:txBody>
      </p:sp>
      <p:pic>
        <p:nvPicPr>
          <p:cNvPr id="5" name="Obraz 4" descr="Obraz zawierający wewnątrz, ściana, osoba, dziecko&#10;&#10;Opis wygenerowany przy bardzo wysokim poziomie pewności">
            <a:extLst>
              <a:ext uri="{FF2B5EF4-FFF2-40B4-BE49-F238E27FC236}">
                <a16:creationId xmlns:a16="http://schemas.microsoft.com/office/drawing/2014/main" xmlns="" id="{55D5E4F1-6EC3-4236-91CA-273F2C409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177306"/>
            <a:ext cx="3512716" cy="4680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822850" y="265584"/>
            <a:ext cx="4037181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Materiały programowe: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22850" y="1988840"/>
            <a:ext cx="3970784" cy="3819128"/>
          </a:xfrm>
        </p:spPr>
        <p:txBody>
          <a:bodyPr/>
          <a:lstStyle/>
          <a:p>
            <a:r>
              <a:rPr lang="pl-PL" dirty="0"/>
              <a:t>Poradnik dla koordynatora</a:t>
            </a:r>
          </a:p>
        </p:txBody>
      </p:sp>
      <p:pic>
        <p:nvPicPr>
          <p:cNvPr id="4" name="Obraz 3" descr="czyste_pow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7905" y="548680"/>
            <a:ext cx="3967893" cy="5532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83568" y="253530"/>
            <a:ext cx="4104456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Materiały programowe: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28801" y="1767880"/>
            <a:ext cx="8229600" cy="4572000"/>
          </a:xfrm>
        </p:spPr>
        <p:txBody>
          <a:bodyPr/>
          <a:lstStyle/>
          <a:p>
            <a:r>
              <a:rPr lang="pl-PL" dirty="0"/>
              <a:t>kolorowanka</a:t>
            </a:r>
          </a:p>
          <a:p>
            <a:endParaRPr lang="pl-PL" dirty="0"/>
          </a:p>
        </p:txBody>
      </p:sp>
      <p:pic>
        <p:nvPicPr>
          <p:cNvPr id="4" name="Obraz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362581"/>
            <a:ext cx="4445547" cy="53825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4042792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Materiały programowe: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899592" y="1865750"/>
            <a:ext cx="3754760" cy="3531096"/>
          </a:xfrm>
        </p:spPr>
        <p:txBody>
          <a:bodyPr/>
          <a:lstStyle/>
          <a:p>
            <a:r>
              <a:rPr lang="pl-PL" dirty="0"/>
              <a:t>Plakat „Źródła dymu”</a:t>
            </a:r>
          </a:p>
        </p:txBody>
      </p:sp>
      <p:pic>
        <p:nvPicPr>
          <p:cNvPr id="4" name="Obraz 3" descr="czy_powietrz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620688"/>
            <a:ext cx="4181512" cy="6021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Obraz zawierający tekst&#10;&#10;Opis wygenerowany przy bardzo wysokim poziomie pewności">
            <a:extLst>
              <a:ext uri="{FF2B5EF4-FFF2-40B4-BE49-F238E27FC236}">
                <a16:creationId xmlns:a16="http://schemas.microsoft.com/office/drawing/2014/main" xmlns="" id="{0BF0FF4E-E139-45E5-9D5C-DF4F333742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16" b="33597"/>
          <a:stretch/>
        </p:blipFill>
        <p:spPr>
          <a:xfrm>
            <a:off x="3923928" y="188640"/>
            <a:ext cx="4898764" cy="4248472"/>
          </a:xfrm>
          <a:prstGeom prst="rect">
            <a:avLst/>
          </a:prstGeom>
        </p:spPr>
      </p:pic>
      <p:pic>
        <p:nvPicPr>
          <p:cNvPr id="12" name="Obraz 11" descr="Obraz zawierający osoba, zewnętrzne, trawa, kobieta&#10;&#10;Opis wygenerowany przy bardzo wysokim poziomie pewności">
            <a:extLst>
              <a:ext uri="{FF2B5EF4-FFF2-40B4-BE49-F238E27FC236}">
                <a16:creationId xmlns:a16="http://schemas.microsoft.com/office/drawing/2014/main" xmlns="" id="{668CBE4B-3486-4C8F-9023-EF4A18B4A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01008"/>
            <a:ext cx="4536504" cy="3024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4402832" cy="1219200"/>
          </a:xfrm>
        </p:spPr>
        <p:txBody>
          <a:bodyPr>
            <a:normAutofit fontScale="90000"/>
          </a:bodyPr>
          <a:lstStyle/>
          <a:p>
            <a:r>
              <a:rPr lang="pl-PL" dirty="0"/>
              <a:t>Materiały programowe: 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779713" y="1875197"/>
            <a:ext cx="3826768" cy="3099048"/>
          </a:xfrm>
        </p:spPr>
        <p:txBody>
          <a:bodyPr/>
          <a:lstStyle/>
          <a:p>
            <a:r>
              <a:rPr lang="pl-PL" dirty="0"/>
              <a:t>Piosenka o </a:t>
            </a:r>
            <a:r>
              <a:rPr lang="pl-PL" dirty="0" err="1"/>
              <a:t>Dinku</a:t>
            </a:r>
            <a:endParaRPr lang="pl-PL" dirty="0"/>
          </a:p>
        </p:txBody>
      </p:sp>
      <p:pic>
        <p:nvPicPr>
          <p:cNvPr id="4" name="Obraz 3" descr="indek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229" y="1501725"/>
            <a:ext cx="4743971" cy="4743971"/>
          </a:xfrm>
          <a:prstGeom prst="rect">
            <a:avLst/>
          </a:prstGeom>
        </p:spPr>
      </p:pic>
      <p:pic>
        <p:nvPicPr>
          <p:cNvPr id="5" name="01 Ścieżka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933822" y="134265"/>
            <a:ext cx="7633742" cy="1492132"/>
          </a:xfrm>
        </p:spPr>
        <p:txBody>
          <a:bodyPr/>
          <a:lstStyle/>
          <a:p>
            <a:r>
              <a:rPr lang="pl-PL" dirty="0"/>
              <a:t>Scenariusze zajęć dla rodziców: 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33822" y="1626398"/>
            <a:ext cx="4286250" cy="425319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pl-PL" b="1" i="1" dirty="0"/>
              <a:t>Zwiększenie świadomości rodziców na temat znaczenia ich roli w rozwoju zdrowotnym dzieci, a w szczególności w profilaktyce antytytoniowej.</a:t>
            </a:r>
          </a:p>
          <a:p>
            <a:pPr marL="514350" indent="-514350">
              <a:buAutoNum type="arabicPeriod"/>
            </a:pPr>
            <a:r>
              <a:rPr lang="pl-PL" b="1" i="1" dirty="0"/>
              <a:t>Zwiększenie umiejętności rodziców w zakresie wspierania dzieci w sytuacjach społecznych, w których narażone są na ekspozycję dymu tytoniowego.</a:t>
            </a:r>
          </a:p>
          <a:p>
            <a:pPr marL="514350" indent="-514350">
              <a:buAutoNum type="arabicPeriod"/>
            </a:pPr>
            <a:r>
              <a:rPr lang="pl-PL" b="1" i="1" dirty="0"/>
              <a:t>Podjęcie przez rodziców decyzji na temat utrzymywania efektów programu w czasie i po jego realizacji.</a:t>
            </a: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6EAA4E63-CB71-4170-A824-3E053118B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01008"/>
            <a:ext cx="3449960" cy="2834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zdjęcie&#10;&#10;Opis wygenerowany przy wysokim poziomie pewności">
            <a:extLst>
              <a:ext uri="{FF2B5EF4-FFF2-40B4-BE49-F238E27FC236}">
                <a16:creationId xmlns:a16="http://schemas.microsoft.com/office/drawing/2014/main" xmlns="" id="{EE5B3E67-6680-4031-8FBD-F2658D61F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1600"/>
            <a:ext cx="76200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09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wewnątrz, stół&#10;&#10;Opis wygenerowany przy wysokim poziomie pewności">
            <a:extLst>
              <a:ext uri="{FF2B5EF4-FFF2-40B4-BE49-F238E27FC236}">
                <a16:creationId xmlns:a16="http://schemas.microsoft.com/office/drawing/2014/main" xmlns="" id="{F50BBB66-3481-4B1E-8E47-D146556E0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1" y="764704"/>
            <a:ext cx="769892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00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osoba, kobieta, zewnętrzne, odzież&#10;&#10;Opis wygenerowany przy bardzo wysokim poziomie pewności">
            <a:extLst>
              <a:ext uri="{FF2B5EF4-FFF2-40B4-BE49-F238E27FC236}">
                <a16:creationId xmlns:a16="http://schemas.microsoft.com/office/drawing/2014/main" xmlns="" id="{D04B98A8-C284-4A7F-BBBB-D49803288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6328"/>
            <a:ext cx="4612885" cy="4653136"/>
          </a:xfrm>
          <a:prstGeom prst="rect">
            <a:avLst/>
          </a:prstGeom>
        </p:spPr>
      </p:pic>
      <p:pic>
        <p:nvPicPr>
          <p:cNvPr id="6" name="Obraz 5" descr="Obraz zawierający osoba, jedzenie, muzyka, młode&#10;&#10;Opis wygenerowany przy wysokim poziomie pewności">
            <a:extLst>
              <a:ext uri="{FF2B5EF4-FFF2-40B4-BE49-F238E27FC236}">
                <a16:creationId xmlns:a16="http://schemas.microsoft.com/office/drawing/2014/main" xmlns="" id="{9143EC35-F1C6-488E-9908-BCBF333C6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17912"/>
            <a:ext cx="4593958" cy="36031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osoba, wewnątrz, trzymający&#10;&#10;Opis wygenerowany przy bardzo wysokim poziomie pewności">
            <a:extLst>
              <a:ext uri="{FF2B5EF4-FFF2-40B4-BE49-F238E27FC236}">
                <a16:creationId xmlns:a16="http://schemas.microsoft.com/office/drawing/2014/main" xmlns="" id="{1DEC579C-4AAF-4BC8-8BE5-1E57EE423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62" y="3717032"/>
            <a:ext cx="5350396" cy="3002985"/>
          </a:xfrm>
          <a:prstGeom prst="rect">
            <a:avLst/>
          </a:prstGeom>
        </p:spPr>
      </p:pic>
      <p:pic>
        <p:nvPicPr>
          <p:cNvPr id="6" name="Obraz 5" descr="Obraz zawierający osoba, kobieta, odzież&#10;&#10;Opis wygenerowany przy bardzo wysokim poziomie pewności">
            <a:extLst>
              <a:ext uri="{FF2B5EF4-FFF2-40B4-BE49-F238E27FC236}">
                <a16:creationId xmlns:a16="http://schemas.microsoft.com/office/drawing/2014/main" xmlns="" id="{65322CA4-B4B5-408C-83B7-1000EA4A1C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4139952" cy="3510679"/>
          </a:xfrm>
          <a:prstGeom prst="rect">
            <a:avLst/>
          </a:prstGeom>
        </p:spPr>
      </p:pic>
      <p:pic>
        <p:nvPicPr>
          <p:cNvPr id="10" name="Obraz 9" descr="Obraz zawierający osoba, kobieta, dziewczynka, siedzi&#10;&#10;Opis wygenerowany przy bardzo wysokim poziomie pewności">
            <a:extLst>
              <a:ext uri="{FF2B5EF4-FFF2-40B4-BE49-F238E27FC236}">
                <a16:creationId xmlns:a16="http://schemas.microsoft.com/office/drawing/2014/main" xmlns="" id="{0DDBEFEF-FB0E-41AE-82F5-B5DF76444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764704"/>
            <a:ext cx="4466569" cy="25330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osoba, wycinanie, nożyczki, obiekt&#10;&#10;Opis wygenerowany przy bardzo wysokim poziomie pewności">
            <a:extLst>
              <a:ext uri="{FF2B5EF4-FFF2-40B4-BE49-F238E27FC236}">
                <a16:creationId xmlns:a16="http://schemas.microsoft.com/office/drawing/2014/main" xmlns="" id="{CB94166A-08F7-4482-AE00-F3870C0CB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645024"/>
            <a:ext cx="4495384" cy="2996923"/>
          </a:xfrm>
          <a:prstGeom prst="rect">
            <a:avLst/>
          </a:prstGeom>
        </p:spPr>
      </p:pic>
      <p:pic>
        <p:nvPicPr>
          <p:cNvPr id="8" name="Obraz 7" descr="Obraz zawierający osoba, zewnętrzne, wycinanie, tort&#10;&#10;Opis wygenerowany przy bardzo wysokim poziomie pewności">
            <a:extLst>
              <a:ext uri="{FF2B5EF4-FFF2-40B4-BE49-F238E27FC236}">
                <a16:creationId xmlns:a16="http://schemas.microsoft.com/office/drawing/2014/main" xmlns="" id="{81841175-073B-4DCE-A419-EB8A3310F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404664"/>
            <a:ext cx="4673727" cy="3096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muzyka, instrumenty dęte&#10;&#10;Opis wygenerowany przy bardzo wysokim poziomie pewności">
            <a:extLst>
              <a:ext uri="{FF2B5EF4-FFF2-40B4-BE49-F238E27FC236}">
                <a16:creationId xmlns:a16="http://schemas.microsoft.com/office/drawing/2014/main" xmlns="" id="{7F24EA98-C982-418B-934B-5804C12F9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30200"/>
            <a:ext cx="7620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80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 descr="Obraz zawierający osoba, wewnątrz, młode, dziecko&#10;&#10;Opis wygenerowany przy bardzo wysokim poziomie pewności">
            <a:extLst>
              <a:ext uri="{FF2B5EF4-FFF2-40B4-BE49-F238E27FC236}">
                <a16:creationId xmlns:a16="http://schemas.microsoft.com/office/drawing/2014/main" xmlns="" id="{FEAEE612-A756-453B-9F6B-736BC466A1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222278"/>
            <a:ext cx="5467536" cy="3645024"/>
          </a:xfrm>
          <a:prstGeom prst="rect">
            <a:avLst/>
          </a:prstGeom>
        </p:spPr>
      </p:pic>
      <p:pic>
        <p:nvPicPr>
          <p:cNvPr id="5" name="Obraz 4" descr="Obraz zawierający osoba, wewnątrz, ściana, młode&#10;&#10;Opis wygenerowany przy bardzo wysokim poziomie pewności">
            <a:extLst>
              <a:ext uri="{FF2B5EF4-FFF2-40B4-BE49-F238E27FC236}">
                <a16:creationId xmlns:a16="http://schemas.microsoft.com/office/drawing/2014/main" xmlns="" id="{A959482B-E0B1-49F0-93E9-828F7CF2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4" y="3687281"/>
            <a:ext cx="4554254" cy="3036169"/>
          </a:xfrm>
          <a:prstGeom prst="rect">
            <a:avLst/>
          </a:prstGeom>
        </p:spPr>
      </p:pic>
      <p:pic>
        <p:nvPicPr>
          <p:cNvPr id="7" name="Obraz 6" descr="Obraz zawierający osoba, wewnątrz, dziecko, siedzi&#10;&#10;Opis wygenerowany przy bardzo wysokim poziomie pewności">
            <a:extLst>
              <a:ext uri="{FF2B5EF4-FFF2-40B4-BE49-F238E27FC236}">
                <a16:creationId xmlns:a16="http://schemas.microsoft.com/office/drawing/2014/main" xmlns="" id="{99588CC1-D5EC-4D90-91D1-52890E863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87281"/>
            <a:ext cx="4464496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209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, butelka&#10;&#10;Opis wygenerowany przy wysokim poziomie pewności">
            <a:extLst>
              <a:ext uri="{FF2B5EF4-FFF2-40B4-BE49-F238E27FC236}">
                <a16:creationId xmlns:a16="http://schemas.microsoft.com/office/drawing/2014/main" xmlns="" id="{F88AB51F-70A3-4FD0-94C6-7D3257574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764585" cy="30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60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TM10001106[[fn=Znaczek]]</Template>
  <TotalTime>222</TotalTime>
  <Words>482</Words>
  <Application>Microsoft Office PowerPoint</Application>
  <PresentationFormat>Pokaz na ekranie (4:3)</PresentationFormat>
  <Paragraphs>82</Paragraphs>
  <Slides>33</Slides>
  <Notes>0</Notes>
  <HiddenSlides>0</HiddenSlides>
  <MMClips>1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33</vt:i4>
      </vt:variant>
    </vt:vector>
  </HeadingPairs>
  <TitlesOfParts>
    <vt:vector size="37" baseType="lpstr">
      <vt:lpstr>Arial</vt:lpstr>
      <vt:lpstr>Gill Sans MT</vt:lpstr>
      <vt:lpstr>Impact</vt:lpstr>
      <vt:lpstr>Badge</vt:lpstr>
      <vt:lpstr>CZYSTE POWIETRZE  WOKÓŁ NAS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Założenia programu:</vt:lpstr>
      <vt:lpstr>Cele główne programu:</vt:lpstr>
      <vt:lpstr>Cele szczegółowe programu:</vt:lpstr>
      <vt:lpstr>Prezentacja programu PowerPoint</vt:lpstr>
      <vt:lpstr>Struktura programu:</vt:lpstr>
      <vt:lpstr>Prezentacja programu PowerPoint</vt:lpstr>
      <vt:lpstr>Zastosowane metody aktywizujące:</vt:lpstr>
      <vt:lpstr>Zastosowane metody aktywizujące:</vt:lpstr>
      <vt:lpstr>Zastosowane metody aktywizujące:</vt:lpstr>
      <vt:lpstr>Zastosowane metody aktywizujące:</vt:lpstr>
      <vt:lpstr>I. WYCIECZKA</vt:lpstr>
      <vt:lpstr>II. CO I DLACZEGO DYMI?</vt:lpstr>
      <vt:lpstr>III. JAK SIĘ CZUJĘ KIEDY DYMI PAPIEROS?</vt:lpstr>
      <vt:lpstr>IV. CO SIĘ DZIEJE, GDY LUDZIE PALĄ  PAPIEROSY?</vt:lpstr>
      <vt:lpstr>V. JAK UNIKAĆ DYMU PAPIEROSOWEGO?</vt:lpstr>
      <vt:lpstr>Materiały programowe:</vt:lpstr>
      <vt:lpstr>Materiały programowe:</vt:lpstr>
      <vt:lpstr>Materiały programowe:</vt:lpstr>
      <vt:lpstr>Materiały programowe: </vt:lpstr>
      <vt:lpstr>Scenariusze zajęć dla rodziców: 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CZYSTE POWIETRZE  WOKÓŁ NAS</dc:title>
  <dc:creator>pati</dc:creator>
  <cp:lastModifiedBy>Barbara Andrusiak</cp:lastModifiedBy>
  <cp:revision>54</cp:revision>
  <dcterms:created xsi:type="dcterms:W3CDTF">2015-09-28T17:03:06Z</dcterms:created>
  <dcterms:modified xsi:type="dcterms:W3CDTF">2022-11-22T06:26:21Z</dcterms:modified>
</cp:coreProperties>
</file>